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notesSlides/notesSlide3.xml" ContentType="application/vnd.openxmlformats-officedocument.presentationml.notesSlide+xml"/>
  <Override PartName="/ppt/slideMasters/slideMaster1.xml" ContentType="application/vnd.openxmlformats-officedocument.presentationml.slideMaster+xml"/>
  <Override PartName="/docProps/core.xml" ContentType="application/vnd.openxmlformats-package.core-properties+xml"/>
  <Default Extension="bin" ContentType="application/vnd.openxmlformats-officedocument.presentationml.printerSettings"/>
  <Override PartName="/ppt/notesSlides/notesSlide4.xml" ContentType="application/vnd.openxmlformats-officedocument.presentationml.notesSlide+xml"/>
  <Default Extension="rels" ContentType="application/vnd.openxmlformats-package.relationships+xml"/>
  <Override PartName="/ppt/handoutMasters/handoutMaster1.xml" ContentType="application/vnd.openxmlformats-officedocument.presentationml.handoutMaster+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6858000" cy="9906000" type="A4"/>
  <p:notesSz cx="6642100" cy="9779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1pPr>
    <a:lvl2pPr marL="4572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2pPr>
    <a:lvl3pPr marL="9144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3pPr>
    <a:lvl4pPr marL="13716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4pPr>
    <a:lvl5pPr marL="18288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5pPr>
    <a:lvl6pPr marL="2286000" algn="l" defTabSz="457200" rtl="0" eaLnBrk="1" latinLnBrk="0" hangingPunct="1">
      <a:defRPr sz="2400" kern="1200">
        <a:solidFill>
          <a:schemeClr val="tx1"/>
        </a:solidFill>
        <a:latin typeface="Times" pitchFamily="-110" charset="0"/>
        <a:ea typeface="Osaka" pitchFamily="-110" charset="-128"/>
        <a:cs typeface="Osaka" pitchFamily="-110" charset="-128"/>
      </a:defRPr>
    </a:lvl6pPr>
    <a:lvl7pPr marL="2743200" algn="l" defTabSz="457200" rtl="0" eaLnBrk="1" latinLnBrk="0" hangingPunct="1">
      <a:defRPr sz="2400" kern="1200">
        <a:solidFill>
          <a:schemeClr val="tx1"/>
        </a:solidFill>
        <a:latin typeface="Times" pitchFamily="-110" charset="0"/>
        <a:ea typeface="Osaka" pitchFamily="-110" charset="-128"/>
        <a:cs typeface="Osaka" pitchFamily="-110" charset="-128"/>
      </a:defRPr>
    </a:lvl7pPr>
    <a:lvl8pPr marL="3200400" algn="l" defTabSz="457200" rtl="0" eaLnBrk="1" latinLnBrk="0" hangingPunct="1">
      <a:defRPr sz="2400" kern="1200">
        <a:solidFill>
          <a:schemeClr val="tx1"/>
        </a:solidFill>
        <a:latin typeface="Times" pitchFamily="-110" charset="0"/>
        <a:ea typeface="Osaka" pitchFamily="-110" charset="-128"/>
        <a:cs typeface="Osaka" pitchFamily="-110" charset="-128"/>
      </a:defRPr>
    </a:lvl8pPr>
    <a:lvl9pPr marL="3657600" algn="l" defTabSz="457200" rtl="0" eaLnBrk="1" latinLnBrk="0" hangingPunct="1">
      <a:defRPr sz="2400" kern="1200">
        <a:solidFill>
          <a:schemeClr val="tx1"/>
        </a:solidFill>
        <a:latin typeface="Times" pitchFamily="-110" charset="0"/>
        <a:ea typeface="Osaka" pitchFamily="-110" charset="-128"/>
        <a:cs typeface="Osaka"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000000"/>
    <a:srgbClr val="FCFEB9"/>
    <a:srgbClr val="DBFFB8"/>
    <a:srgbClr val="FFD2E6"/>
    <a:srgbClr val="FDE3BA"/>
    <a:srgbClr val="00279F"/>
    <a:srgbClr val="BC3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00" d="100"/>
          <a:sy n="100" d="100"/>
        </p:scale>
        <p:origin x="-2496" y="-10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96" y="-96"/>
      </p:cViewPr>
      <p:guideLst>
        <p:guide orient="horz" pos="3080"/>
        <p:guide pos="209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interSettings" Target="printerSettings/printerSettings1.bin"/><Relationship Id="rId4" Type="http://schemas.openxmlformats.org/officeDocument/2006/relationships/slide" Target="slides/slide3.xml"/><Relationship Id="rId10" Type="http://schemas.openxmlformats.org/officeDocument/2006/relationships/viewProps" Target="viewProps.xml"/><Relationship Id="rId5" Type="http://schemas.openxmlformats.org/officeDocument/2006/relationships/slide" Target="slides/slide4.xml"/><Relationship Id="rId7" Type="http://schemas.openxmlformats.org/officeDocument/2006/relationships/handoutMaster" Target="handoutMasters/handoutMaster1.xml"/><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presProps" Target="presProps.xml"/><Relationship Id="rId3" Type="http://schemas.openxmlformats.org/officeDocument/2006/relationships/slide" Target="slides/slide2.xml"/><Relationship Id="rId6"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06450" y="46482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ChangeArrowheads="1" noTextEdit="1"/>
          </p:cNvSpPr>
          <p:nvPr>
            <p:ph type="sldImg" idx="2"/>
          </p:nvPr>
        </p:nvSpPr>
        <p:spPr bwMode="auto">
          <a:xfrm>
            <a:off x="2052638" y="733425"/>
            <a:ext cx="2538412" cy="3667125"/>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2pPr>
    <a:lvl3pPr marL="9144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3pPr>
    <a:lvl4pPr marL="13716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4pPr>
    <a:lvl5pPr marL="18288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a:ln/>
        </p:spPr>
        <p:txBody>
          <a:bodyPr/>
          <a:lstStyle/>
          <a:p>
            <a:r>
              <a:rPr lang="en-US" sz="1600">
                <a:solidFill>
                  <a:srgbClr val="000000"/>
                </a:solidFill>
              </a:rPr>
              <a:t>I am very grateful to Professor Chen Wenxiu for inviting me here and giving me an opportunity to give a talk to you.</a:t>
            </a:r>
          </a:p>
          <a:p>
            <a:endParaRPr lang="en-US" sz="1600">
              <a:solidFill>
                <a:srgbClr val="000000"/>
              </a:solidFill>
            </a:endParaRPr>
          </a:p>
          <a:p>
            <a:r>
              <a:rPr lang="en-US" sz="1600">
                <a:solidFill>
                  <a:srgbClr val="000000"/>
                </a:solidFill>
              </a:rPr>
              <a:t>First I would like briefly to introduce you to the institute to which I belong. This figure shows a view from the satellite named Landsat. The green and brown areas are lands, and the black area is the sea. The island seen in the middle is Awaji Island, where the seismic center of the big Hanshin earthquake in 1995 was located.</a:t>
            </a:r>
          </a:p>
          <a:p>
            <a:endParaRPr lang="en-US" sz="1600">
              <a:solidFill>
                <a:srgbClr val="000000"/>
              </a:solidFill>
            </a:endParaRPr>
          </a:p>
          <a:p>
            <a:r>
              <a:rPr lang="en-US" sz="1600">
                <a:solidFill>
                  <a:srgbClr val="000000"/>
                </a:solidFill>
              </a:rPr>
              <a:t>The brown area on the upper right is the city of Osaka, and our Osaka Prefecture University is located just outside this picture. The rectangular island is the man-made island of the Kansai Airport.</a:t>
            </a:r>
          </a:p>
        </p:txBody>
      </p:sp>
      <p:sp>
        <p:nvSpPr>
          <p:cNvPr id="5123" name="Rectangle 3"/>
          <p:cNvSpPr>
            <a:spLocks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a:ln/>
        </p:spPr>
        <p:txBody>
          <a:bodyPr/>
          <a:lstStyle/>
          <a:p>
            <a:r>
              <a:rPr lang="en-US" sz="1600">
                <a:solidFill>
                  <a:srgbClr val="000000"/>
                </a:solidFill>
              </a:rPr>
              <a:t>The upper photograph shows a view around the campus of our university. The campus lies in the middle of this photograph.</a:t>
            </a:r>
          </a:p>
          <a:p>
            <a:endParaRPr lang="en-US" sz="1600">
              <a:solidFill>
                <a:srgbClr val="000000"/>
              </a:solidFill>
            </a:endParaRPr>
          </a:p>
          <a:p>
            <a:r>
              <a:rPr lang="en-US" sz="1600">
                <a:solidFill>
                  <a:srgbClr val="000000"/>
                </a:solidFill>
              </a:rPr>
              <a:t>The green hill surrounded by a pond is one of many remains of the ancient tombs of powerful families.</a:t>
            </a:r>
          </a:p>
          <a:p>
            <a:endParaRPr lang="en-US" sz="1600">
              <a:solidFill>
                <a:srgbClr val="000000"/>
              </a:solidFill>
            </a:endParaRPr>
          </a:p>
          <a:p>
            <a:r>
              <a:rPr lang="en-US" sz="1600">
                <a:solidFill>
                  <a:srgbClr val="000000"/>
                </a:solidFill>
              </a:rPr>
              <a:t>The lower photograph shows the main building of our institute.</a:t>
            </a:r>
          </a:p>
        </p:txBody>
      </p:sp>
      <p:sp>
        <p:nvSpPr>
          <p:cNvPr id="7171" name="Rectangle 3"/>
          <p:cNvSpPr>
            <a:spLocks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806450" y="4495800"/>
            <a:ext cx="5029200" cy="5041900"/>
          </a:xfrm>
          <a:noFill/>
          <a:ln/>
        </p:spPr>
        <p:txBody>
          <a:bodyPr/>
          <a:lstStyle/>
          <a:p>
            <a:r>
              <a:rPr lang="en-US" sz="1600">
                <a:solidFill>
                  <a:srgbClr val="000000"/>
                </a:solidFill>
              </a:rPr>
              <a:t>Our institute consists of three departments and three research centers.</a:t>
            </a:r>
          </a:p>
          <a:p>
            <a:r>
              <a:rPr lang="en-US" sz="800">
                <a:solidFill>
                  <a:srgbClr val="000000"/>
                </a:solidFill>
              </a:rPr>
              <a:t> </a:t>
            </a:r>
          </a:p>
          <a:p>
            <a:r>
              <a:rPr lang="en-US" sz="1600">
                <a:solidFill>
                  <a:srgbClr val="000000"/>
                </a:solidFill>
              </a:rPr>
              <a:t>In the departments, the staff is engaged in research and the education of graduate students. In the research centers the staff is engaged in research and maintenance of large facilities.</a:t>
            </a:r>
          </a:p>
          <a:p>
            <a:endParaRPr lang="en-US" sz="800">
              <a:solidFill>
                <a:srgbClr val="000000"/>
              </a:solidFill>
            </a:endParaRPr>
          </a:p>
          <a:p>
            <a:r>
              <a:rPr lang="en-US" sz="1600">
                <a:solidFill>
                  <a:srgbClr val="000000"/>
                </a:solidFill>
              </a:rPr>
              <a:t>Each of the three departments has six divisions. Each of the first two research centers has three divisions, and the third research center has four divisions.</a:t>
            </a:r>
          </a:p>
          <a:p>
            <a:endParaRPr lang="en-US" sz="800">
              <a:solidFill>
                <a:srgbClr val="000000"/>
              </a:solidFill>
            </a:endParaRPr>
          </a:p>
          <a:p>
            <a:r>
              <a:rPr lang="en-US" sz="1600">
                <a:solidFill>
                  <a:srgbClr val="000000"/>
                </a:solidFill>
              </a:rPr>
              <a:t>In two of the six divisions in each department and in all the divisions of Research Center for Bioresources, we have only part-time staff coming from colleges of our university and other institutions.</a:t>
            </a:r>
          </a:p>
          <a:p>
            <a:endParaRPr lang="en-US" sz="800">
              <a:solidFill>
                <a:srgbClr val="000000"/>
              </a:solidFill>
            </a:endParaRPr>
          </a:p>
          <a:p>
            <a:r>
              <a:rPr lang="en-US" sz="1600">
                <a:solidFill>
                  <a:srgbClr val="000000"/>
                </a:solidFill>
              </a:rPr>
              <a:t>I belong to the Division of Radiation Physics in the Department of Fundamental Science.</a:t>
            </a:r>
          </a:p>
        </p:txBody>
      </p:sp>
      <p:sp>
        <p:nvSpPr>
          <p:cNvPr id="9219" name="Rectangle 3"/>
          <p:cNvSpPr>
            <a:spLocks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noFill/>
          <a:ln/>
        </p:spPr>
        <p:txBody>
          <a:bodyPr/>
          <a:lstStyle/>
          <a:p>
            <a:r>
              <a:rPr lang="en-US" sz="1600"/>
              <a:t>Our institute was built in 1959 by the name of Radiation Center of Osaka Prefecture. In 1990 it was united with the Osaka Prefecture University and changed its name to Research Institute for Advanced Science and Technology.</a:t>
            </a:r>
          </a:p>
          <a:p>
            <a:endParaRPr lang="en-US" sz="1600"/>
          </a:p>
          <a:p>
            <a:r>
              <a:rPr lang="en-US" sz="1600"/>
              <a:t>Presently the main research field of our institute has moved to the field of materials science, and all the radiation facilities have become quite old.</a:t>
            </a:r>
          </a:p>
          <a:p>
            <a:endParaRPr lang="en-US" sz="1600"/>
          </a:p>
          <a:p>
            <a:r>
              <a:rPr lang="en-US" sz="1600"/>
              <a:t>The upper photo shows the linear electron accelerator with the maximum beam energy of 18 MeV, and the lower photo shows one of Co-60 irradiation facilities.</a:t>
            </a:r>
          </a:p>
        </p:txBody>
      </p:sp>
      <p:sp>
        <p:nvSpPr>
          <p:cNvPr id="11267" name="Rectangle 3"/>
          <p:cNvSpPr>
            <a:spLocks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81063"/>
            <a:ext cx="1457325" cy="792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81063"/>
            <a:ext cx="4219575" cy="792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2862263"/>
            <a:ext cx="5829300" cy="59436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2pPr>
      <a:lvl3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3pPr>
      <a:lvl4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4pPr>
      <a:lvl5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5pPr>
      <a:lvl6pPr marL="4572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6pPr>
      <a:lvl7pPr marL="9144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7pPr>
      <a:lvl8pPr marL="13716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8pPr>
      <a:lvl9pPr marL="18288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4350" y="1219200"/>
            <a:ext cx="5829300" cy="685800"/>
          </a:xfrm>
          <a:noFill/>
          <a:ln/>
        </p:spPr>
        <p:txBody>
          <a:bodyPr/>
          <a:lstStyle/>
          <a:p>
            <a:r>
              <a:rPr lang="en-US" sz="3200"/>
              <a:t> </a:t>
            </a:r>
          </a:p>
        </p:txBody>
      </p:sp>
      <p:sp>
        <p:nvSpPr>
          <p:cNvPr id="4099" name="Rectangle 3"/>
          <p:cNvSpPr>
            <a:spLocks noGrp="1" noChangeArrowheads="1"/>
          </p:cNvSpPr>
          <p:nvPr>
            <p:ph type="body" idx="1"/>
          </p:nvPr>
        </p:nvSpPr>
        <p:spPr>
          <a:xfrm>
            <a:off x="514350" y="4572000"/>
            <a:ext cx="5829300" cy="609600"/>
          </a:xfrm>
          <a:noFill/>
          <a:ln/>
        </p:spPr>
        <p:txBody>
          <a:bodyPr/>
          <a:lstStyle/>
          <a:p>
            <a:pPr>
              <a:buFontTx/>
              <a:buChar char=" "/>
            </a:pPr>
            <a:r>
              <a:rPr lang="en-US"/>
              <a:t> </a:t>
            </a:r>
          </a:p>
        </p:txBody>
      </p:sp>
      <p:sp>
        <p:nvSpPr>
          <p:cNvPr id="4100" name="Rectangle 4"/>
          <p:cNvSpPr>
            <a:spLocks noChangeArrowheads="1"/>
          </p:cNvSpPr>
          <p:nvPr/>
        </p:nvSpPr>
        <p:spPr bwMode="auto">
          <a:xfrm>
            <a:off x="1062038" y="436563"/>
            <a:ext cx="4733925" cy="4064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000"/>
              <a:t> </a:t>
            </a:r>
          </a:p>
        </p:txBody>
      </p:sp>
      <p:pic>
        <p:nvPicPr>
          <p:cNvPr id="4101" name="Picture 5"/>
          <p:cNvPicPr>
            <a:picLocks noChangeArrowheads="1"/>
          </p:cNvPicPr>
          <p:nvPr/>
        </p:nvPicPr>
        <p:blipFill>
          <a:blip r:embed="rId3"/>
          <a:srcRect/>
          <a:stretch>
            <a:fillRect/>
          </a:stretch>
        </p:blipFill>
        <p:spPr bwMode="auto">
          <a:xfrm>
            <a:off x="444500" y="723900"/>
            <a:ext cx="6108700" cy="7988300"/>
          </a:xfrm>
          <a:prstGeom prst="rect">
            <a:avLst/>
          </a:prstGeom>
          <a:noFill/>
          <a:ln w="12700">
            <a:noFill/>
            <a:miter lim="800000"/>
            <a:headEnd/>
            <a:tailEnd/>
          </a:ln>
          <a:effectLst/>
        </p:spPr>
      </p:pic>
      <p:sp>
        <p:nvSpPr>
          <p:cNvPr id="4102" name="Rectangle 6"/>
          <p:cNvSpPr>
            <a:spLocks noChangeArrowheads="1"/>
          </p:cNvSpPr>
          <p:nvPr/>
        </p:nvSpPr>
        <p:spPr bwMode="auto">
          <a:xfrm>
            <a:off x="1274763" y="9047163"/>
            <a:ext cx="4471987" cy="4667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View from the satellite “Landsat”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14350" y="881063"/>
            <a:ext cx="5829300" cy="719137"/>
          </a:xfrm>
          <a:noFill/>
          <a:ln/>
        </p:spPr>
        <p:txBody>
          <a:bodyPr/>
          <a:lstStyle/>
          <a:p>
            <a:r>
              <a:rPr lang="en-US"/>
              <a:t> </a:t>
            </a:r>
          </a:p>
        </p:txBody>
      </p:sp>
      <p:sp>
        <p:nvSpPr>
          <p:cNvPr id="6147" name="Rectangle 3"/>
          <p:cNvSpPr>
            <a:spLocks noGrp="1" noChangeArrowheads="1"/>
          </p:cNvSpPr>
          <p:nvPr>
            <p:ph type="body" idx="1"/>
          </p:nvPr>
        </p:nvSpPr>
        <p:spPr>
          <a:xfrm>
            <a:off x="514350" y="2862263"/>
            <a:ext cx="5829300" cy="719137"/>
          </a:xfrm>
          <a:noFill/>
          <a:ln/>
        </p:spPr>
        <p:txBody>
          <a:bodyPr/>
          <a:lstStyle/>
          <a:p>
            <a:pPr>
              <a:buFontTx/>
              <a:buChar char=" "/>
            </a:pPr>
            <a:r>
              <a:rPr lang="en-US"/>
              <a:t> </a:t>
            </a:r>
          </a:p>
        </p:txBody>
      </p:sp>
      <p:pic>
        <p:nvPicPr>
          <p:cNvPr id="6148" name="Picture 4"/>
          <p:cNvPicPr>
            <a:picLocks noChangeArrowheads="1"/>
          </p:cNvPicPr>
          <p:nvPr/>
        </p:nvPicPr>
        <p:blipFill>
          <a:blip r:embed="rId3"/>
          <a:srcRect/>
          <a:stretch>
            <a:fillRect/>
          </a:stretch>
        </p:blipFill>
        <p:spPr bwMode="auto">
          <a:xfrm>
            <a:off x="368300" y="939800"/>
            <a:ext cx="6108700" cy="3746500"/>
          </a:xfrm>
          <a:prstGeom prst="rect">
            <a:avLst/>
          </a:prstGeom>
          <a:noFill/>
          <a:ln w="12700">
            <a:noFill/>
            <a:miter lim="800000"/>
            <a:headEnd/>
            <a:tailEnd/>
          </a:ln>
          <a:effectLst/>
        </p:spPr>
      </p:pic>
      <p:pic>
        <p:nvPicPr>
          <p:cNvPr id="6149" name="Picture 5"/>
          <p:cNvPicPr>
            <a:picLocks noChangeArrowheads="1"/>
          </p:cNvPicPr>
          <p:nvPr/>
        </p:nvPicPr>
        <p:blipFill>
          <a:blip r:embed="rId4"/>
          <a:srcRect/>
          <a:stretch>
            <a:fillRect/>
          </a:stretch>
        </p:blipFill>
        <p:spPr bwMode="auto">
          <a:xfrm>
            <a:off x="1384300" y="5283200"/>
            <a:ext cx="4229100" cy="4343400"/>
          </a:xfrm>
          <a:prstGeom prst="rect">
            <a:avLst/>
          </a:prstGeom>
          <a:noFill/>
          <a:ln w="12700">
            <a:noFill/>
            <a:miter lim="800000"/>
            <a:headEnd/>
            <a:tailEnd/>
          </a:ln>
          <a:effectLst/>
        </p:spPr>
      </p:pic>
      <p:sp>
        <p:nvSpPr>
          <p:cNvPr id="6150" name="Rectangle 6"/>
          <p:cNvSpPr>
            <a:spLocks noChangeArrowheads="1"/>
          </p:cNvSpPr>
          <p:nvPr/>
        </p:nvSpPr>
        <p:spPr bwMode="auto">
          <a:xfrm>
            <a:off x="512763" y="436563"/>
            <a:ext cx="5821362" cy="4667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View around the campus of Osaka Pref. Univ.</a:t>
            </a:r>
          </a:p>
        </p:txBody>
      </p:sp>
      <p:sp>
        <p:nvSpPr>
          <p:cNvPr id="6151" name="Rectangle 7"/>
          <p:cNvSpPr>
            <a:spLocks noChangeArrowheads="1"/>
          </p:cNvSpPr>
          <p:nvPr/>
        </p:nvSpPr>
        <p:spPr bwMode="auto">
          <a:xfrm>
            <a:off x="1579563" y="4856163"/>
            <a:ext cx="3729037" cy="4667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The main building of RIAST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38200" y="1143000"/>
            <a:ext cx="5105400" cy="838200"/>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8195" name="Rectangle 3"/>
          <p:cNvSpPr>
            <a:spLocks noGrp="1" noChangeArrowheads="1"/>
          </p:cNvSpPr>
          <p:nvPr>
            <p:ph type="title"/>
          </p:nvPr>
        </p:nvSpPr>
        <p:spPr>
          <a:xfrm>
            <a:off x="514350" y="1185863"/>
            <a:ext cx="5829300" cy="719137"/>
          </a:xfrm>
          <a:noFill/>
          <a:ln/>
        </p:spPr>
        <p:txBody>
          <a:bodyPr/>
          <a:lstStyle/>
          <a:p>
            <a:r>
              <a:rPr lang="en-US" sz="4000"/>
              <a:t>Organization of RIAST</a:t>
            </a:r>
          </a:p>
        </p:txBody>
      </p:sp>
      <p:sp>
        <p:nvSpPr>
          <p:cNvPr id="8196" name="Rectangle 4"/>
          <p:cNvSpPr>
            <a:spLocks noGrp="1" noChangeArrowheads="1"/>
          </p:cNvSpPr>
          <p:nvPr>
            <p:ph type="body" idx="1"/>
          </p:nvPr>
        </p:nvSpPr>
        <p:spPr>
          <a:xfrm>
            <a:off x="514350" y="2362200"/>
            <a:ext cx="5829300" cy="6324600"/>
          </a:xfrm>
          <a:noFill/>
          <a:ln/>
        </p:spPr>
        <p:txBody>
          <a:bodyPr/>
          <a:lstStyle/>
          <a:p>
            <a:r>
              <a:rPr lang="en-US"/>
              <a:t>Departments:</a:t>
            </a:r>
            <a:r>
              <a:rPr lang="en-US" sz="2800"/>
              <a:t/>
            </a:r>
            <a:br>
              <a:rPr lang="en-US" sz="2800"/>
            </a:br>
            <a:r>
              <a:rPr lang="en-US" sz="2800"/>
              <a:t>   Fundamental Science</a:t>
            </a:r>
            <a:br>
              <a:rPr lang="en-US" sz="2800"/>
            </a:br>
            <a:r>
              <a:rPr lang="en-US" sz="2800"/>
              <a:t>   Advanced Materials Science</a:t>
            </a:r>
            <a:br>
              <a:rPr lang="en-US" sz="2800"/>
            </a:br>
            <a:r>
              <a:rPr lang="en-US" sz="2800"/>
              <a:t>   Applied Bioscience</a:t>
            </a:r>
          </a:p>
          <a:p>
            <a:r>
              <a:rPr lang="en-US"/>
              <a:t>Research Centers:</a:t>
            </a:r>
            <a:r>
              <a:rPr lang="en-US" sz="2800"/>
              <a:t/>
            </a:r>
            <a:br>
              <a:rPr lang="en-US" sz="2800"/>
            </a:br>
            <a:r>
              <a:rPr lang="en-US" sz="2800"/>
              <a:t>   Radiation</a:t>
            </a:r>
            <a:br>
              <a:rPr lang="en-US" sz="2800"/>
            </a:br>
            <a:r>
              <a:rPr lang="en-US" sz="2800"/>
              <a:t>   Radioisotopes</a:t>
            </a:r>
            <a:br>
              <a:rPr lang="en-US" sz="2800"/>
            </a:br>
            <a:r>
              <a:rPr lang="en-US" sz="2800"/>
              <a:t>   Bioresources</a:t>
            </a:r>
            <a:r>
              <a:rPr lang="en-US" sz="2400"/>
              <a:t/>
            </a:r>
            <a:br>
              <a:rPr lang="en-US" sz="2400"/>
            </a:br>
            <a:r>
              <a:rPr lang="en-US" sz="2400"/>
              <a:t/>
            </a:r>
            <a:br>
              <a:rPr lang="en-US" sz="2400"/>
            </a:br>
            <a:r>
              <a:rPr lang="en-US" sz="2800"/>
              <a:t>Each of the three departments have 6 divisions.</a:t>
            </a:r>
            <a:br>
              <a:rPr lang="en-US" sz="2800"/>
            </a:br>
            <a:r>
              <a:rPr lang="en-US" sz="2800"/>
              <a:t>Each of the first two centers has 3 divisions.</a:t>
            </a:r>
            <a:br>
              <a:rPr lang="en-US" sz="2800"/>
            </a:br>
            <a:r>
              <a:rPr lang="en-US" sz="2800"/>
              <a:t>The third center has 4 divisions.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457200"/>
            <a:ext cx="6553200" cy="1219200"/>
          </a:xfrm>
          <a:noFill/>
          <a:ln/>
        </p:spPr>
        <p:txBody>
          <a:bodyPr/>
          <a:lstStyle/>
          <a:p>
            <a:r>
              <a:rPr lang="en-US" sz="4000"/>
              <a:t>Main Radiation Facilities of RIAST</a:t>
            </a:r>
          </a:p>
        </p:txBody>
      </p:sp>
      <p:sp>
        <p:nvSpPr>
          <p:cNvPr id="10243" name="Rectangle 3"/>
          <p:cNvSpPr>
            <a:spLocks noGrp="1" noChangeArrowheads="1"/>
          </p:cNvSpPr>
          <p:nvPr>
            <p:ph type="body" idx="1"/>
          </p:nvPr>
        </p:nvSpPr>
        <p:spPr>
          <a:noFill/>
          <a:ln/>
        </p:spPr>
        <p:txBody>
          <a:bodyPr/>
          <a:lstStyle/>
          <a:p>
            <a:pPr>
              <a:buFontTx/>
              <a:buChar char=" "/>
            </a:pPr>
            <a:r>
              <a:rPr lang="en-US"/>
              <a:t>  </a:t>
            </a:r>
          </a:p>
        </p:txBody>
      </p:sp>
      <p:pic>
        <p:nvPicPr>
          <p:cNvPr id="10244" name="Picture 4"/>
          <p:cNvPicPr>
            <a:picLocks noChangeArrowheads="1"/>
          </p:cNvPicPr>
          <p:nvPr/>
        </p:nvPicPr>
        <p:blipFill>
          <a:blip r:embed="rId3"/>
          <a:srcRect/>
          <a:stretch>
            <a:fillRect/>
          </a:stretch>
        </p:blipFill>
        <p:spPr bwMode="auto">
          <a:xfrm>
            <a:off x="1485900" y="6946900"/>
            <a:ext cx="3873500" cy="2552700"/>
          </a:xfrm>
          <a:prstGeom prst="rect">
            <a:avLst/>
          </a:prstGeom>
          <a:noFill/>
          <a:ln w="12700">
            <a:noFill/>
            <a:miter lim="800000"/>
            <a:headEnd/>
            <a:tailEnd/>
          </a:ln>
          <a:effectLst/>
        </p:spPr>
      </p:pic>
      <p:sp>
        <p:nvSpPr>
          <p:cNvPr id="10245" name="Rectangle 5"/>
          <p:cNvSpPr>
            <a:spLocks noChangeArrowheads="1"/>
          </p:cNvSpPr>
          <p:nvPr/>
        </p:nvSpPr>
        <p:spPr bwMode="auto">
          <a:xfrm>
            <a:off x="1198563" y="6532563"/>
            <a:ext cx="4421187" cy="4667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One of Co-60 Irradiation Facilities</a:t>
            </a:r>
          </a:p>
        </p:txBody>
      </p:sp>
      <p:pic>
        <p:nvPicPr>
          <p:cNvPr id="10246" name="Picture 6"/>
          <p:cNvPicPr>
            <a:picLocks noChangeArrowheads="1"/>
          </p:cNvPicPr>
          <p:nvPr/>
        </p:nvPicPr>
        <p:blipFill>
          <a:blip r:embed="rId4"/>
          <a:srcRect/>
          <a:stretch>
            <a:fillRect/>
          </a:stretch>
        </p:blipFill>
        <p:spPr bwMode="auto">
          <a:xfrm>
            <a:off x="1981200" y="2260600"/>
            <a:ext cx="2870200" cy="4000500"/>
          </a:xfrm>
          <a:prstGeom prst="rect">
            <a:avLst/>
          </a:prstGeom>
          <a:noFill/>
          <a:ln w="12700">
            <a:noFill/>
            <a:miter lim="800000"/>
            <a:headEnd/>
            <a:tailEnd/>
          </a:ln>
          <a:effectLst/>
        </p:spPr>
      </p:pic>
      <p:sp>
        <p:nvSpPr>
          <p:cNvPr id="10247" name="Rectangle 7"/>
          <p:cNvSpPr>
            <a:spLocks noChangeArrowheads="1"/>
          </p:cNvSpPr>
          <p:nvPr/>
        </p:nvSpPr>
        <p:spPr bwMode="auto">
          <a:xfrm>
            <a:off x="1579563" y="1808163"/>
            <a:ext cx="3589337" cy="4667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Linear Electron Accelerator</a:t>
            </a:r>
          </a:p>
        </p:txBody>
      </p:sp>
    </p:spTree>
  </p:cSld>
  <p:clrMapOvr>
    <a:masterClrMapping/>
  </p:clrMapOvr>
  <p:transition/>
</p:sld>
</file>

<file path=ppt/theme/theme1.xml><?xml version="1.0" encoding="utf-8"?>
<a:theme xmlns:a="http://schemas.openxmlformats.org/drawingml/2006/main" name="untitled 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
      <a:majorFont>
        <a:latin typeface="Times"/>
        <a:ea typeface="Osaka"/>
        <a:cs typeface="Osaka"/>
      </a:majorFont>
      <a:minorFont>
        <a:latin typeface="Time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ea typeface="Osaka" pitchFamily="-110" charset="-128"/>
            <a:cs typeface="Osaka" pitchFamily="-11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ea typeface="Osaka" pitchFamily="-110" charset="-128"/>
            <a:cs typeface="Osaka" pitchFamily="-110"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QUADRA:Small Applications:Applications A-M:MS PowerPoint 4.0:</Template>
  <TotalTime>29</TotalTime>
  <Pages>4</Pages>
  <Words>509</Words>
  <Application>Microsoft PowerPoint 4.0</Application>
  <PresentationFormat>A4 Paper (210x297 mm)</PresentationFormat>
  <Paragraphs>39</Paragraphs>
  <Slides>4</Slides>
  <Notes>4</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4</vt:i4>
      </vt:variant>
    </vt:vector>
  </HeadingPairs>
  <TitlesOfParts>
    <vt:vector size="7" baseType="lpstr">
      <vt:lpstr>Times</vt:lpstr>
      <vt:lpstr>Osaka</vt:lpstr>
      <vt:lpstr>untitled 2</vt:lpstr>
      <vt:lpstr> </vt:lpstr>
      <vt:lpstr> </vt:lpstr>
      <vt:lpstr>Organization of RIAST</vt:lpstr>
      <vt:lpstr>Main Radiation Facilities of RIAST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95S JSAP OHPs</dc:title>
  <dc:subject/>
  <dc:creator>Tatsuo Tabata</dc:creator>
  <cp:keywords/>
  <dc:description/>
  <cp:lastModifiedBy>Tatsuo Tabata</cp:lastModifiedBy>
  <cp:revision>237</cp:revision>
  <cp:lastPrinted>1998-04-30T17:24:42Z</cp:lastPrinted>
  <dcterms:created xsi:type="dcterms:W3CDTF">2009-03-01T00:58:18Z</dcterms:created>
  <dcterms:modified xsi:type="dcterms:W3CDTF">2009-03-01T00:59:14Z</dcterms:modified>
</cp:coreProperties>
</file>